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28" r:id="rId2"/>
    <p:sldMasterId id="2147483871" r:id="rId3"/>
    <p:sldMasterId id="2147483966" r:id="rId4"/>
  </p:sldMasterIdLst>
  <p:notesMasterIdLst>
    <p:notesMasterId r:id="rId19"/>
  </p:notesMasterIdLst>
  <p:sldIdLst>
    <p:sldId id="256" r:id="rId5"/>
    <p:sldId id="257" r:id="rId6"/>
    <p:sldId id="258" r:id="rId7"/>
    <p:sldId id="296" r:id="rId8"/>
    <p:sldId id="300" r:id="rId9"/>
    <p:sldId id="302" r:id="rId10"/>
    <p:sldId id="301" r:id="rId11"/>
    <p:sldId id="303" r:id="rId12"/>
    <p:sldId id="305" r:id="rId13"/>
    <p:sldId id="304" r:id="rId14"/>
    <p:sldId id="309" r:id="rId15"/>
    <p:sldId id="308" r:id="rId16"/>
    <p:sldId id="307" r:id="rId17"/>
    <p:sldId id="287"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1257A5-6E03-4981-B3A3-D62445C83DA2}" type="datetimeFigureOut">
              <a:rPr lang="nl-NL" smtClean="0"/>
              <a:t>12-2-2019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CE52905-DD8D-4F61-98BD-F5DF5CC06FC6}" type="slidenum">
              <a:rPr lang="nl-NL" smtClean="0"/>
              <a:t>‹nr.›</a:t>
            </a:fld>
            <a:endParaRPr lang="nl-NL"/>
          </a:p>
        </p:txBody>
      </p:sp>
    </p:spTree>
    <p:extLst>
      <p:ext uri="{BB962C8B-B14F-4D97-AF65-F5344CB8AC3E}">
        <p14:creationId xmlns:p14="http://schemas.microsoft.com/office/powerpoint/2010/main" val="400633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a:t>
            </a:fld>
            <a:endParaRPr lang="nl-NL"/>
          </a:p>
        </p:txBody>
      </p:sp>
    </p:spTree>
    <p:extLst>
      <p:ext uri="{BB962C8B-B14F-4D97-AF65-F5344CB8AC3E}">
        <p14:creationId xmlns:p14="http://schemas.microsoft.com/office/powerpoint/2010/main" val="274448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10</a:t>
            </a:fld>
            <a:endParaRPr lang="nl-NL"/>
          </a:p>
        </p:txBody>
      </p:sp>
    </p:spTree>
    <p:extLst>
      <p:ext uri="{BB962C8B-B14F-4D97-AF65-F5344CB8AC3E}">
        <p14:creationId xmlns:p14="http://schemas.microsoft.com/office/powerpoint/2010/main" val="76575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11</a:t>
            </a:fld>
            <a:endParaRPr lang="nl-NL"/>
          </a:p>
        </p:txBody>
      </p:sp>
    </p:spTree>
    <p:extLst>
      <p:ext uri="{BB962C8B-B14F-4D97-AF65-F5344CB8AC3E}">
        <p14:creationId xmlns:p14="http://schemas.microsoft.com/office/powerpoint/2010/main" val="297279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12</a:t>
            </a:fld>
            <a:endParaRPr lang="nl-NL"/>
          </a:p>
        </p:txBody>
      </p:sp>
    </p:spTree>
    <p:extLst>
      <p:ext uri="{BB962C8B-B14F-4D97-AF65-F5344CB8AC3E}">
        <p14:creationId xmlns:p14="http://schemas.microsoft.com/office/powerpoint/2010/main" val="4059132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13</a:t>
            </a:fld>
            <a:endParaRPr lang="nl-NL"/>
          </a:p>
        </p:txBody>
      </p:sp>
    </p:spTree>
    <p:extLst>
      <p:ext uri="{BB962C8B-B14F-4D97-AF65-F5344CB8AC3E}">
        <p14:creationId xmlns:p14="http://schemas.microsoft.com/office/powerpoint/2010/main" val="698495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14</a:t>
            </a:fld>
            <a:endParaRPr lang="nl-NL"/>
          </a:p>
        </p:txBody>
      </p:sp>
    </p:spTree>
    <p:extLst>
      <p:ext uri="{BB962C8B-B14F-4D97-AF65-F5344CB8AC3E}">
        <p14:creationId xmlns:p14="http://schemas.microsoft.com/office/powerpoint/2010/main" val="89961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3</a:t>
            </a:fld>
            <a:endParaRPr lang="nl-NL"/>
          </a:p>
        </p:txBody>
      </p:sp>
    </p:spTree>
    <p:extLst>
      <p:ext uri="{BB962C8B-B14F-4D97-AF65-F5344CB8AC3E}">
        <p14:creationId xmlns:p14="http://schemas.microsoft.com/office/powerpoint/2010/main" val="282239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4</a:t>
            </a:fld>
            <a:endParaRPr lang="nl-NL"/>
          </a:p>
        </p:txBody>
      </p:sp>
    </p:spTree>
    <p:extLst>
      <p:ext uri="{BB962C8B-B14F-4D97-AF65-F5344CB8AC3E}">
        <p14:creationId xmlns:p14="http://schemas.microsoft.com/office/powerpoint/2010/main" val="1644767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5</a:t>
            </a:fld>
            <a:endParaRPr lang="nl-NL"/>
          </a:p>
        </p:txBody>
      </p:sp>
    </p:spTree>
    <p:extLst>
      <p:ext uri="{BB962C8B-B14F-4D97-AF65-F5344CB8AC3E}">
        <p14:creationId xmlns:p14="http://schemas.microsoft.com/office/powerpoint/2010/main" val="2596981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6</a:t>
            </a:fld>
            <a:endParaRPr lang="nl-NL"/>
          </a:p>
        </p:txBody>
      </p:sp>
    </p:spTree>
    <p:extLst>
      <p:ext uri="{BB962C8B-B14F-4D97-AF65-F5344CB8AC3E}">
        <p14:creationId xmlns:p14="http://schemas.microsoft.com/office/powerpoint/2010/main" val="312919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7</a:t>
            </a:fld>
            <a:endParaRPr lang="nl-NL"/>
          </a:p>
        </p:txBody>
      </p:sp>
    </p:spTree>
    <p:extLst>
      <p:ext uri="{BB962C8B-B14F-4D97-AF65-F5344CB8AC3E}">
        <p14:creationId xmlns:p14="http://schemas.microsoft.com/office/powerpoint/2010/main" val="16948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8</a:t>
            </a:fld>
            <a:endParaRPr lang="nl-NL"/>
          </a:p>
        </p:txBody>
      </p:sp>
    </p:spTree>
    <p:extLst>
      <p:ext uri="{BB962C8B-B14F-4D97-AF65-F5344CB8AC3E}">
        <p14:creationId xmlns:p14="http://schemas.microsoft.com/office/powerpoint/2010/main" val="56150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9</a:t>
            </a:fld>
            <a:endParaRPr lang="nl-NL"/>
          </a:p>
        </p:txBody>
      </p:sp>
    </p:spTree>
    <p:extLst>
      <p:ext uri="{BB962C8B-B14F-4D97-AF65-F5344CB8AC3E}">
        <p14:creationId xmlns:p14="http://schemas.microsoft.com/office/powerpoint/2010/main" val="251786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57643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16206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01015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951604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4663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smtClean="0"/>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022593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AC8AB3E6-CF75-4834-87AD-C1A0F9BB7B7B}" type="datetimeFigureOut">
              <a:rPr lang="nl-NL" smtClean="0"/>
              <a:t>12-2-2019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613113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AC8AB3E6-CF75-4834-87AD-C1A0F9BB7B7B}" type="datetimeFigureOut">
              <a:rPr lang="nl-NL" smtClean="0"/>
              <a:t>12-2-2019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4000547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8AB3E6-CF75-4834-87AD-C1A0F9BB7B7B}" type="datetimeFigureOut">
              <a:rPr lang="nl-NL" smtClean="0"/>
              <a:t>12-2-2019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1604506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12-2-2019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059868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smtClean="0"/>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12-2-2019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9308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940648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smtClean="0"/>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12-2-2019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804501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706616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454219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846598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696042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smtClean="0"/>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804622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AC8AB3E6-CF75-4834-87AD-C1A0F9BB7B7B}" type="datetimeFigureOut">
              <a:rPr lang="nl-NL" smtClean="0"/>
              <a:t>12-2-2019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643392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AC8AB3E6-CF75-4834-87AD-C1A0F9BB7B7B}" type="datetimeFigureOut">
              <a:rPr lang="nl-NL" smtClean="0"/>
              <a:t>12-2-2019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1735414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8AB3E6-CF75-4834-87AD-C1A0F9BB7B7B}" type="datetimeFigureOut">
              <a:rPr lang="nl-NL" smtClean="0"/>
              <a:t>12-2-2019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3242730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12-2-2019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56345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smtClean="0"/>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723467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smtClean="0"/>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12-2-2019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299276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smtClean="0"/>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12-2-2019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16002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450277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70537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7" name="Date Placeholder 6"/>
          <p:cNvSpPr>
            <a:spLocks noGrp="1"/>
          </p:cNvSpPr>
          <p:nvPr>
            <p:ph type="dt" sz="half" idx="10"/>
          </p:nvPr>
        </p:nvSpPr>
        <p:spPr/>
        <p:txBody>
          <a:bodyPr/>
          <a:lstStyle/>
          <a:p>
            <a:fld id="{AC8AB3E6-CF75-4834-87AD-C1A0F9BB7B7B}" type="datetimeFigureOut">
              <a:rPr lang="nl-NL" smtClean="0"/>
              <a:t>12-2-2019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0904508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AC8AB3E6-CF75-4834-87AD-C1A0F9BB7B7B}" type="datetimeFigureOut">
              <a:rPr lang="nl-NL" smtClean="0"/>
              <a:t>12-2-2019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4276490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7" name="Date Placeholder 6"/>
          <p:cNvSpPr>
            <a:spLocks noGrp="1"/>
          </p:cNvSpPr>
          <p:nvPr>
            <p:ph type="dt" sz="half" idx="10"/>
          </p:nvPr>
        </p:nvSpPr>
        <p:spPr/>
        <p:txBody>
          <a:bodyPr/>
          <a:lstStyle/>
          <a:p>
            <a:fld id="{AC8AB3E6-CF75-4834-87AD-C1A0F9BB7B7B}" type="datetimeFigureOut">
              <a:rPr lang="nl-NL" smtClean="0"/>
              <a:t>12-2-2019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51706712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Date Placeholder 7"/>
          <p:cNvSpPr>
            <a:spLocks noGrp="1"/>
          </p:cNvSpPr>
          <p:nvPr>
            <p:ph type="dt" sz="half" idx="10"/>
          </p:nvPr>
        </p:nvSpPr>
        <p:spPr/>
        <p:txBody>
          <a:bodyPr/>
          <a:lstStyle/>
          <a:p>
            <a:fld id="{AC8AB3E6-CF75-4834-87AD-C1A0F9BB7B7B}" type="datetimeFigureOut">
              <a:rPr lang="nl-NL" smtClean="0"/>
              <a:t>12-2-2019</a:t>
            </a:fld>
            <a:endParaRPr lang="nl-NL"/>
          </a:p>
        </p:txBody>
      </p:sp>
      <p:sp>
        <p:nvSpPr>
          <p:cNvPr id="9" name="Footer Placeholder 8"/>
          <p:cNvSpPr>
            <a:spLocks noGrp="1"/>
          </p:cNvSpPr>
          <p:nvPr>
            <p:ph type="ftr" sz="quarter" idx="11"/>
          </p:nvPr>
        </p:nvSpPr>
        <p:spPr/>
        <p:txBody>
          <a:bodyPr/>
          <a:lstStyle/>
          <a:p>
            <a:endParaRPr lang="nl-NL"/>
          </a:p>
        </p:txBody>
      </p:sp>
      <p:sp>
        <p:nvSpPr>
          <p:cNvPr id="10" name="Slide Number Placeholder 9"/>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660816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7" name="Date Placeholder 6"/>
          <p:cNvSpPr>
            <a:spLocks noGrp="1"/>
          </p:cNvSpPr>
          <p:nvPr>
            <p:ph type="dt" sz="half" idx="10"/>
          </p:nvPr>
        </p:nvSpPr>
        <p:spPr/>
        <p:txBody>
          <a:bodyPr/>
          <a:lstStyle/>
          <a:p>
            <a:fld id="{AC8AB3E6-CF75-4834-87AD-C1A0F9BB7B7B}" type="datetimeFigureOut">
              <a:rPr lang="nl-NL" smtClean="0"/>
              <a:t>12-2-2019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4293754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AC8AB3E6-CF75-4834-87AD-C1A0F9BB7B7B}" type="datetimeFigureOut">
              <a:rPr lang="nl-NL" smtClean="0"/>
              <a:t>12-2-2019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73893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AC8AB3E6-CF75-4834-87AD-C1A0F9BB7B7B}" type="datetimeFigureOut">
              <a:rPr lang="nl-NL" smtClean="0"/>
              <a:t>12-2-2019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4011514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12-2-2019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21359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smtClean="0"/>
              <a:t>Klik om de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9" name="Date Placeholder 8"/>
          <p:cNvSpPr>
            <a:spLocks noGrp="1"/>
          </p:cNvSpPr>
          <p:nvPr>
            <p:ph type="dt" sz="half" idx="10"/>
          </p:nvPr>
        </p:nvSpPr>
        <p:spPr/>
        <p:txBody>
          <a:bodyPr/>
          <a:lstStyle/>
          <a:p>
            <a:fld id="{AC8AB3E6-CF75-4834-87AD-C1A0F9BB7B7B}" type="datetimeFigureOut">
              <a:rPr lang="nl-NL" smtClean="0"/>
              <a:t>12-2-2019</a:t>
            </a:fld>
            <a:endParaRPr lang="nl-N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1" name="Slide Number Placeholder 10"/>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201052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C8AB3E6-CF75-4834-87AD-C1A0F9BB7B7B}" type="datetimeFigureOut">
              <a:rPr lang="nl-NL" smtClean="0"/>
              <a:t>12-2-2019</a:t>
            </a:fld>
            <a:endParaRPr lang="nl-N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0" name="Slide Number Placeholder 9"/>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07359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823169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7215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AC8AB3E6-CF75-4834-87AD-C1A0F9BB7B7B}" type="datetimeFigureOut">
              <a:rPr lang="nl-NL" smtClean="0"/>
              <a:t>12-2-2019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227367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8AB3E6-CF75-4834-87AD-C1A0F9BB7B7B}" type="datetimeFigureOut">
              <a:rPr lang="nl-NL" smtClean="0"/>
              <a:t>12-2-2019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246764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12-2-2019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21479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smtClean="0"/>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12-2-2019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50673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smtClean="0"/>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12-2-2019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84220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C8AB3E6-CF75-4834-87AD-C1A0F9BB7B7B}" type="datetimeFigureOut">
              <a:rPr lang="nl-NL" smtClean="0"/>
              <a:t>12-2-2019</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39917437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C8AB3E6-CF75-4834-87AD-C1A0F9BB7B7B}" type="datetimeFigureOut">
              <a:rPr lang="nl-NL" smtClean="0"/>
              <a:t>12-2-2019</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20803597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C8AB3E6-CF75-4834-87AD-C1A0F9BB7B7B}" type="datetimeFigureOut">
              <a:rPr lang="nl-NL" smtClean="0"/>
              <a:t>12-2-2019</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59004297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C8AB3E6-CF75-4834-87AD-C1A0F9BB7B7B}" type="datetimeFigureOut">
              <a:rPr lang="nl-NL" smtClean="0"/>
              <a:t>12-2-2019</a:t>
            </a:fld>
            <a:endParaRPr lang="nl-N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nl-N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3368657190"/>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Teelttechnisch</a:t>
            </a:r>
            <a:r>
              <a:rPr lang="nl-NL" dirty="0" smtClean="0"/>
              <a:t> management</a:t>
            </a:r>
            <a:endParaRPr lang="nl-NL" dirty="0"/>
          </a:p>
        </p:txBody>
      </p:sp>
      <p:sp>
        <p:nvSpPr>
          <p:cNvPr id="3" name="Ondertitel 2"/>
          <p:cNvSpPr>
            <a:spLocks noGrp="1"/>
          </p:cNvSpPr>
          <p:nvPr>
            <p:ph type="subTitle" idx="1"/>
          </p:nvPr>
        </p:nvSpPr>
        <p:spPr/>
        <p:txBody>
          <a:bodyPr/>
          <a:lstStyle/>
          <a:p>
            <a:r>
              <a:rPr lang="nl-NL" dirty="0" smtClean="0"/>
              <a:t>Optimaliseren teeltplanning</a:t>
            </a:r>
            <a:endParaRPr lang="nl-NL" dirty="0"/>
          </a:p>
        </p:txBody>
      </p:sp>
    </p:spTree>
    <p:extLst>
      <p:ext uri="{BB962C8B-B14F-4D97-AF65-F5344CB8AC3E}">
        <p14:creationId xmlns:p14="http://schemas.microsoft.com/office/powerpoint/2010/main" val="3237251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Arbeidsbehoefte algemene uren</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Naast teelthandelingen wordt er ook tijd besteed aan zaken als het vervoer van het product naar veiling, werkoverleg, besprekingen met voorlichters en bijwonen van excursies. </a:t>
            </a:r>
            <a:endParaRPr lang="nl-NL" dirty="0" smtClean="0"/>
          </a:p>
          <a:p>
            <a:pPr marL="0" indent="0">
              <a:buNone/>
            </a:pPr>
            <a:r>
              <a:rPr lang="nl-NL" dirty="0" smtClean="0"/>
              <a:t>Deze </a:t>
            </a:r>
            <a:r>
              <a:rPr lang="nl-NL" dirty="0"/>
              <a:t>arbeidstijd moet op dezelfde wijze worden begroot als de arbeidstijd welke nodig is voor de teelt.</a:t>
            </a:r>
          </a:p>
          <a:p>
            <a:pPr marL="0" indent="0">
              <a:buNone/>
            </a:pPr>
            <a:endParaRPr lang="nl-NL" dirty="0"/>
          </a:p>
        </p:txBody>
      </p:sp>
      <p:pic>
        <p:nvPicPr>
          <p:cNvPr id="4" name="Afbeelding 3"/>
          <p:cNvPicPr>
            <a:picLocks noChangeAspect="1"/>
          </p:cNvPicPr>
          <p:nvPr/>
        </p:nvPicPr>
        <p:blipFill>
          <a:blip r:embed="rId3"/>
          <a:stretch>
            <a:fillRect/>
          </a:stretch>
        </p:blipFill>
        <p:spPr>
          <a:xfrm>
            <a:off x="8541834" y="4216114"/>
            <a:ext cx="2889506" cy="2325699"/>
          </a:xfrm>
          <a:prstGeom prst="rect">
            <a:avLst/>
          </a:prstGeom>
        </p:spPr>
      </p:pic>
    </p:spTree>
    <p:extLst>
      <p:ext uri="{BB962C8B-B14F-4D97-AF65-F5344CB8AC3E}">
        <p14:creationId xmlns:p14="http://schemas.microsoft.com/office/powerpoint/2010/main" val="3894569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Arbeidsbegroting van hele bedrijf</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Wanneer de arbeidsbegrotingen van alle teelten en algemene uren klaar zijn, kan je deze op een verzamelstaat overbrengen en bij elkaar optellen. </a:t>
            </a:r>
            <a:endParaRPr lang="nl-NL" dirty="0" smtClean="0"/>
          </a:p>
          <a:p>
            <a:pPr marL="0" indent="0">
              <a:buNone/>
            </a:pPr>
            <a:r>
              <a:rPr lang="nl-NL" dirty="0" smtClean="0"/>
              <a:t>Op </a:t>
            </a:r>
            <a:r>
              <a:rPr lang="nl-NL" dirty="0"/>
              <a:t>deze wijze krijg je een overzicht van de arbeid die nodig is per vier-wekelijkse periode of per jaar.</a:t>
            </a:r>
          </a:p>
          <a:p>
            <a:pPr marL="0" indent="0">
              <a:buNone/>
            </a:pPr>
            <a:endParaRPr lang="nl-NL" dirty="0"/>
          </a:p>
        </p:txBody>
      </p:sp>
      <p:pic>
        <p:nvPicPr>
          <p:cNvPr id="4" name="Afbeelding 3"/>
          <p:cNvPicPr>
            <a:picLocks noChangeAspect="1"/>
          </p:cNvPicPr>
          <p:nvPr/>
        </p:nvPicPr>
        <p:blipFill>
          <a:blip r:embed="rId3"/>
          <a:stretch>
            <a:fillRect/>
          </a:stretch>
        </p:blipFill>
        <p:spPr>
          <a:xfrm>
            <a:off x="8341614" y="4215348"/>
            <a:ext cx="3238500" cy="2162175"/>
          </a:xfrm>
          <a:prstGeom prst="rect">
            <a:avLst/>
          </a:prstGeom>
        </p:spPr>
      </p:pic>
    </p:spTree>
    <p:extLst>
      <p:ext uri="{BB962C8B-B14F-4D97-AF65-F5344CB8AC3E}">
        <p14:creationId xmlns:p14="http://schemas.microsoft.com/office/powerpoint/2010/main" val="484160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Arbeidsbehoefte en arbeidsaanbod</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Wanneer je de benodigde arbeid vergelijkt met de vaste arbeid die aanwezig is op het bedrijf, kan je zien of dit in evenwicht is. Zo niet, dan moet je een beroep doen op overwerk of moet je losse krachten aantrekken om het werk klaar te krijgen. </a:t>
            </a:r>
            <a:endParaRPr lang="nl-NL" dirty="0" smtClean="0"/>
          </a:p>
          <a:p>
            <a:pPr marL="0" indent="0">
              <a:buNone/>
            </a:pPr>
            <a:r>
              <a:rPr lang="nl-NL" dirty="0" smtClean="0"/>
              <a:t>Ook </a:t>
            </a:r>
            <a:r>
              <a:rPr lang="nl-NL" dirty="0"/>
              <a:t>is het mogelijk dan niet alle vaste arbeid voor de volle 100% benut wordt. </a:t>
            </a:r>
            <a:endParaRPr lang="nl-NL" dirty="0" smtClean="0"/>
          </a:p>
          <a:p>
            <a:pPr marL="0" indent="0">
              <a:buNone/>
            </a:pPr>
            <a:r>
              <a:rPr lang="nl-NL" dirty="0" smtClean="0"/>
              <a:t>Plan </a:t>
            </a:r>
            <a:r>
              <a:rPr lang="nl-NL" dirty="0"/>
              <a:t>in dergelijke perioden bijvoorbeeld de vakanties en het plegen van onderhoud.</a:t>
            </a:r>
          </a:p>
          <a:p>
            <a:pPr marL="0" indent="0">
              <a:buNone/>
            </a:pPr>
            <a:endParaRPr lang="nl-NL" dirty="0"/>
          </a:p>
        </p:txBody>
      </p:sp>
      <p:pic>
        <p:nvPicPr>
          <p:cNvPr id="4" name="Afbeelding 3"/>
          <p:cNvPicPr>
            <a:picLocks noChangeAspect="1"/>
          </p:cNvPicPr>
          <p:nvPr/>
        </p:nvPicPr>
        <p:blipFill>
          <a:blip r:embed="rId3"/>
          <a:stretch>
            <a:fillRect/>
          </a:stretch>
        </p:blipFill>
        <p:spPr>
          <a:xfrm>
            <a:off x="7701566" y="5186291"/>
            <a:ext cx="4490434" cy="1671710"/>
          </a:xfrm>
          <a:prstGeom prst="rect">
            <a:avLst/>
          </a:prstGeom>
        </p:spPr>
      </p:pic>
    </p:spTree>
    <p:extLst>
      <p:ext uri="{BB962C8B-B14F-4D97-AF65-F5344CB8AC3E}">
        <p14:creationId xmlns:p14="http://schemas.microsoft.com/office/powerpoint/2010/main" val="188851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Aanpassen teeltplan</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Wanneer je de arbeidsbehoefte van een teeltplan en het arbeidsaanbod op een bedrijf niet in evenwicht kan brengen zal je moeten proberen het teeltplan aan te passen. </a:t>
            </a:r>
            <a:endParaRPr lang="nl-NL" dirty="0" smtClean="0"/>
          </a:p>
          <a:p>
            <a:pPr marL="0" indent="0">
              <a:buNone/>
            </a:pPr>
            <a:r>
              <a:rPr lang="nl-NL" dirty="0" smtClean="0"/>
              <a:t>Dit </a:t>
            </a:r>
            <a:r>
              <a:rPr lang="nl-NL" dirty="0"/>
              <a:t>is in ieder geval nodig wanneer de arbeidsbehoefte het arbeidsaanbod overtreft. Het aanpassen van het teeltplan kan op verschillende </a:t>
            </a:r>
            <a:r>
              <a:rPr lang="nl-NL" dirty="0" smtClean="0"/>
              <a:t>manieren.</a:t>
            </a:r>
          </a:p>
          <a:p>
            <a:r>
              <a:rPr lang="nl-NL" dirty="0" smtClean="0"/>
              <a:t>Kies andere teelten</a:t>
            </a:r>
          </a:p>
          <a:p>
            <a:r>
              <a:rPr lang="nl-NL" dirty="0" smtClean="0"/>
              <a:t>Houdt dezelfde teelten aan, maar verander het aantal m2 per teelt</a:t>
            </a:r>
          </a:p>
          <a:p>
            <a:r>
              <a:rPr lang="nl-NL" dirty="0" smtClean="0"/>
              <a:t>Kies andere oppotdata</a:t>
            </a:r>
          </a:p>
          <a:p>
            <a:r>
              <a:rPr lang="nl-NL" dirty="0" smtClean="0"/>
              <a:t>Maak een combinatie van bovenstaande mogelijkheden</a:t>
            </a:r>
          </a:p>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9300119" y="4150659"/>
            <a:ext cx="2449630" cy="1731071"/>
          </a:xfrm>
          <a:prstGeom prst="rect">
            <a:avLst/>
          </a:prstGeom>
        </p:spPr>
      </p:pic>
    </p:spTree>
    <p:extLst>
      <p:ext uri="{BB962C8B-B14F-4D97-AF65-F5344CB8AC3E}">
        <p14:creationId xmlns:p14="http://schemas.microsoft.com/office/powerpoint/2010/main" val="402299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Opdracht</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Maak voor je afdeling een arbeidsplanning. Maak hierbij onderscheid tussen de voorbereiding van de teelt, de verzorging tijdens de teelt en de oogst. </a:t>
            </a:r>
          </a:p>
          <a:p>
            <a:pPr marL="0" indent="0">
              <a:buNone/>
            </a:pPr>
            <a:r>
              <a:rPr lang="nl-NL" dirty="0"/>
              <a:t>Deze opdracht maak je volgens de uitleg in dit hoofdstuk.</a:t>
            </a:r>
          </a:p>
          <a:p>
            <a:pPr marL="0" indent="0">
              <a:buNone/>
            </a:pPr>
            <a:r>
              <a:rPr lang="nl-NL" dirty="0"/>
              <a:t>Zijn er eventueel aanpassingen in het teeltplan nodig?</a:t>
            </a:r>
            <a:endParaRPr lang="nl-NL" dirty="0"/>
          </a:p>
        </p:txBody>
      </p:sp>
      <p:pic>
        <p:nvPicPr>
          <p:cNvPr id="4" name="Afbeelding 3"/>
          <p:cNvPicPr>
            <a:picLocks noChangeAspect="1"/>
          </p:cNvPicPr>
          <p:nvPr/>
        </p:nvPicPr>
        <p:blipFill>
          <a:blip r:embed="rId3"/>
          <a:stretch>
            <a:fillRect/>
          </a:stretch>
        </p:blipFill>
        <p:spPr>
          <a:xfrm>
            <a:off x="8131905" y="4046520"/>
            <a:ext cx="3657917" cy="2511770"/>
          </a:xfrm>
          <a:prstGeom prst="rect">
            <a:avLst/>
          </a:prstGeom>
        </p:spPr>
      </p:pic>
    </p:spTree>
    <p:extLst>
      <p:ext uri="{BB962C8B-B14F-4D97-AF65-F5344CB8AC3E}">
        <p14:creationId xmlns:p14="http://schemas.microsoft.com/office/powerpoint/2010/main" val="2532491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Planning</a:t>
            </a:r>
            <a:endParaRPr lang="nl-NL" dirty="0"/>
          </a:p>
        </p:txBody>
      </p:sp>
      <p:sp>
        <p:nvSpPr>
          <p:cNvPr id="3" name="Tijdelijke aanduiding voor inhoud 2"/>
          <p:cNvSpPr>
            <a:spLocks noGrp="1"/>
          </p:cNvSpPr>
          <p:nvPr>
            <p:ph idx="1"/>
          </p:nvPr>
        </p:nvSpPr>
        <p:spPr/>
        <p:txBody>
          <a:bodyPr/>
          <a:lstStyle/>
          <a:p>
            <a:r>
              <a:rPr lang="nl-NL" dirty="0" smtClean="0"/>
              <a:t>Les 1: Het voorbeeldbedrijf</a:t>
            </a:r>
          </a:p>
          <a:p>
            <a:r>
              <a:rPr lang="nl-NL" dirty="0" smtClean="0"/>
              <a:t>Les 2: Planning en teelt</a:t>
            </a:r>
          </a:p>
          <a:p>
            <a:r>
              <a:rPr lang="nl-NL" dirty="0" smtClean="0"/>
              <a:t>Les 3: Planning en ruimte</a:t>
            </a:r>
          </a:p>
          <a:p>
            <a:r>
              <a:rPr lang="nl-NL" dirty="0" smtClean="0"/>
              <a:t>Les 4: Planning en tijd</a:t>
            </a:r>
          </a:p>
          <a:p>
            <a:r>
              <a:rPr lang="nl-NL" b="1" dirty="0" smtClean="0"/>
              <a:t>Les 5: Planning en arbeid</a:t>
            </a:r>
          </a:p>
          <a:p>
            <a:r>
              <a:rPr lang="nl-NL" dirty="0" smtClean="0"/>
              <a:t>Les 6: Planning en opbrengst</a:t>
            </a:r>
          </a:p>
          <a:p>
            <a:r>
              <a:rPr lang="nl-NL" dirty="0" smtClean="0"/>
              <a:t>Les 7: Samenvatting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034" y="3924608"/>
            <a:ext cx="4048125" cy="2686050"/>
          </a:xfrm>
          <a:prstGeom prst="rect">
            <a:avLst/>
          </a:prstGeom>
          <a:effectLst>
            <a:softEdge rad="381000"/>
          </a:effectLst>
        </p:spPr>
      </p:pic>
    </p:spTree>
    <p:extLst>
      <p:ext uri="{BB962C8B-B14F-4D97-AF65-F5344CB8AC3E}">
        <p14:creationId xmlns:p14="http://schemas.microsoft.com/office/powerpoint/2010/main" val="16505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Terugblik</a:t>
            </a:r>
            <a:endParaRPr lang="nl-NL" dirty="0"/>
          </a:p>
        </p:txBody>
      </p:sp>
      <p:sp>
        <p:nvSpPr>
          <p:cNvPr id="3" name="Tijdelijke aanduiding voor inhoud 2"/>
          <p:cNvSpPr>
            <a:spLocks noGrp="1"/>
          </p:cNvSpPr>
          <p:nvPr>
            <p:ph idx="1"/>
          </p:nvPr>
        </p:nvSpPr>
        <p:spPr>
          <a:xfrm>
            <a:off x="2231136" y="2638044"/>
            <a:ext cx="7637693" cy="3840815"/>
          </a:xfrm>
        </p:spPr>
        <p:txBody>
          <a:bodyPr>
            <a:normAutofit/>
          </a:bodyPr>
          <a:lstStyle/>
          <a:p>
            <a:r>
              <a:rPr lang="nl-NL" sz="2600" dirty="0" smtClean="0"/>
              <a:t>Wat hebben we vorige weken gedaan?</a:t>
            </a: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46" y="4558451"/>
            <a:ext cx="3387240" cy="2395162"/>
          </a:xfrm>
          <a:prstGeom prst="rect">
            <a:avLst/>
          </a:prstGeom>
          <a:effectLst>
            <a:softEdge rad="431800"/>
          </a:effectLst>
        </p:spPr>
      </p:pic>
      <p:pic>
        <p:nvPicPr>
          <p:cNvPr id="5" name="Afbeelding 4"/>
          <p:cNvPicPr>
            <a:picLocks noChangeAspect="1"/>
          </p:cNvPicPr>
          <p:nvPr/>
        </p:nvPicPr>
        <p:blipFill>
          <a:blip r:embed="rId4"/>
          <a:stretch>
            <a:fillRect/>
          </a:stretch>
        </p:blipFill>
        <p:spPr>
          <a:xfrm>
            <a:off x="8363415" y="4047305"/>
            <a:ext cx="3629840" cy="2686283"/>
          </a:xfrm>
          <a:prstGeom prst="rect">
            <a:avLst/>
          </a:prstGeom>
          <a:effectLst>
            <a:softEdge rad="381000"/>
          </a:effectLst>
        </p:spPr>
      </p:pic>
      <p:pic>
        <p:nvPicPr>
          <p:cNvPr id="6" name="Afbeelding 5"/>
          <p:cNvPicPr>
            <a:picLocks noChangeAspect="1"/>
          </p:cNvPicPr>
          <p:nvPr/>
        </p:nvPicPr>
        <p:blipFill>
          <a:blip r:embed="rId5"/>
          <a:stretch>
            <a:fillRect/>
          </a:stretch>
        </p:blipFill>
        <p:spPr>
          <a:xfrm>
            <a:off x="3815770" y="3252788"/>
            <a:ext cx="3605212" cy="3605212"/>
          </a:xfrm>
          <a:prstGeom prst="rect">
            <a:avLst/>
          </a:prstGeom>
          <a:effectLst>
            <a:softEdge rad="177800"/>
          </a:effectLst>
        </p:spPr>
      </p:pic>
    </p:spTree>
    <p:extLst>
      <p:ext uri="{BB962C8B-B14F-4D97-AF65-F5344CB8AC3E}">
        <p14:creationId xmlns:p14="http://schemas.microsoft.com/office/powerpoint/2010/main" val="2604782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normAutofit/>
          </a:bodyPr>
          <a:lstStyle/>
          <a:p>
            <a:r>
              <a:rPr lang="nl-NL" dirty="0" smtClean="0"/>
              <a:t>Planning en arbeid</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smtClean="0"/>
              <a:t>Arbeidskosten zijn de grootste post in het totale kostenpakket (meestal ongeveer 30%)</a:t>
            </a:r>
          </a:p>
          <a:p>
            <a:pPr marL="0" indent="0">
              <a:buNone/>
            </a:pPr>
            <a:r>
              <a:rPr lang="nl-NL" dirty="0" smtClean="0"/>
              <a:t>Echter veel grote verschillen door:</a:t>
            </a:r>
          </a:p>
          <a:p>
            <a:r>
              <a:rPr lang="nl-NL" dirty="0" smtClean="0"/>
              <a:t>Opzet in inrichting van het bedrijf</a:t>
            </a:r>
          </a:p>
          <a:p>
            <a:r>
              <a:rPr lang="nl-NL" dirty="0" smtClean="0"/>
              <a:t>Mate van mechanisatie</a:t>
            </a:r>
          </a:p>
          <a:p>
            <a:r>
              <a:rPr lang="nl-NL" dirty="0" smtClean="0"/>
              <a:t>Teeltduur, wat afhankelijk is van ras en seizoen.</a:t>
            </a:r>
            <a:endParaRPr lang="nl-NL" dirty="0"/>
          </a:p>
          <a:p>
            <a:pPr marL="0" indent="0">
              <a:buNone/>
            </a:pPr>
            <a:endParaRPr lang="nl-NL" dirty="0"/>
          </a:p>
        </p:txBody>
      </p:sp>
      <p:pic>
        <p:nvPicPr>
          <p:cNvPr id="5" name="Afbeelding 4"/>
          <p:cNvPicPr>
            <a:picLocks noChangeAspect="1"/>
          </p:cNvPicPr>
          <p:nvPr/>
        </p:nvPicPr>
        <p:blipFill>
          <a:blip r:embed="rId3"/>
          <a:stretch>
            <a:fillRect/>
          </a:stretch>
        </p:blipFill>
        <p:spPr>
          <a:xfrm>
            <a:off x="8667482" y="3701712"/>
            <a:ext cx="2518784" cy="2518784"/>
          </a:xfrm>
          <a:prstGeom prst="rect">
            <a:avLst/>
          </a:prstGeom>
        </p:spPr>
      </p:pic>
    </p:spTree>
    <p:extLst>
      <p:ext uri="{BB962C8B-B14F-4D97-AF65-F5344CB8AC3E}">
        <p14:creationId xmlns:p14="http://schemas.microsoft.com/office/powerpoint/2010/main" val="17165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Planning en arbeid</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Van elk gewas is de totale arbeidsbehoefte en de verdeling van deze behoefte over de teelperiode bekend. Deze verdeling in de tijd wordt de arbeidsfilm genoemd. Als we deze film bekijken dan kunnen we de arbeid in drie groepen </a:t>
            </a:r>
            <a:r>
              <a:rPr lang="nl-NL" dirty="0" smtClean="0"/>
              <a:t>verdelen:</a:t>
            </a:r>
          </a:p>
          <a:p>
            <a:r>
              <a:rPr lang="nl-NL" dirty="0" smtClean="0"/>
              <a:t>Voorbereiding</a:t>
            </a:r>
          </a:p>
          <a:p>
            <a:r>
              <a:rPr lang="nl-NL" dirty="0" smtClean="0"/>
              <a:t>Verzorging</a:t>
            </a:r>
          </a:p>
          <a:p>
            <a:r>
              <a:rPr lang="nl-NL" dirty="0" smtClean="0"/>
              <a:t>Oogst</a:t>
            </a:r>
            <a:endParaRPr lang="nl-NL" dirty="0"/>
          </a:p>
        </p:txBody>
      </p:sp>
      <p:pic>
        <p:nvPicPr>
          <p:cNvPr id="4" name="Afbeelding 3"/>
          <p:cNvPicPr>
            <a:picLocks noChangeAspect="1"/>
          </p:cNvPicPr>
          <p:nvPr/>
        </p:nvPicPr>
        <p:blipFill>
          <a:blip r:embed="rId3"/>
          <a:stretch>
            <a:fillRect/>
          </a:stretch>
        </p:blipFill>
        <p:spPr>
          <a:xfrm>
            <a:off x="9066727" y="4566419"/>
            <a:ext cx="2899447" cy="2047588"/>
          </a:xfrm>
          <a:prstGeom prst="rect">
            <a:avLst/>
          </a:prstGeom>
          <a:effectLst>
            <a:softEdge rad="228600"/>
          </a:effectLst>
        </p:spPr>
      </p:pic>
    </p:spTree>
    <p:extLst>
      <p:ext uri="{BB962C8B-B14F-4D97-AF65-F5344CB8AC3E}">
        <p14:creationId xmlns:p14="http://schemas.microsoft.com/office/powerpoint/2010/main" val="142006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Planning en arbeid</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smtClean="0"/>
              <a:t>Pieken in de arbeidsfilm kunnen worden opgevangen door:</a:t>
            </a:r>
          </a:p>
          <a:p>
            <a:r>
              <a:rPr lang="nl-NL" dirty="0" smtClean="0"/>
              <a:t>Vakantiewerkers</a:t>
            </a:r>
          </a:p>
          <a:p>
            <a:r>
              <a:rPr lang="nl-NL" dirty="0" smtClean="0"/>
              <a:t>Zaterdaghulpen</a:t>
            </a:r>
          </a:p>
          <a:p>
            <a:r>
              <a:rPr lang="nl-NL" dirty="0" smtClean="0"/>
              <a:t>Uitzendbureau</a:t>
            </a:r>
          </a:p>
          <a:p>
            <a:r>
              <a:rPr lang="nl-NL" dirty="0" smtClean="0"/>
              <a:t>Afvlakken van arbeidsfilm</a:t>
            </a:r>
            <a:endParaRPr lang="nl-NL" dirty="0"/>
          </a:p>
        </p:txBody>
      </p:sp>
      <p:pic>
        <p:nvPicPr>
          <p:cNvPr id="4" name="Afbeelding 3"/>
          <p:cNvPicPr>
            <a:picLocks noChangeAspect="1"/>
          </p:cNvPicPr>
          <p:nvPr/>
        </p:nvPicPr>
        <p:blipFill>
          <a:blip r:embed="rId3"/>
          <a:stretch>
            <a:fillRect/>
          </a:stretch>
        </p:blipFill>
        <p:spPr>
          <a:xfrm>
            <a:off x="8263054" y="2721516"/>
            <a:ext cx="3278960" cy="3812285"/>
          </a:xfrm>
          <a:prstGeom prst="rect">
            <a:avLst/>
          </a:prstGeom>
          <a:effectLst>
            <a:softEdge rad="330200"/>
          </a:effectLst>
        </p:spPr>
      </p:pic>
    </p:spTree>
    <p:extLst>
      <p:ext uri="{BB962C8B-B14F-4D97-AF65-F5344CB8AC3E}">
        <p14:creationId xmlns:p14="http://schemas.microsoft.com/office/powerpoint/2010/main" val="100946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Planning en arbeid</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smtClean="0"/>
              <a:t>Afvlakken van arbeidsfilm kan doormiddel van:</a:t>
            </a:r>
          </a:p>
          <a:p>
            <a:r>
              <a:rPr lang="nl-NL" dirty="0" smtClean="0"/>
              <a:t>Oogst te spreiden</a:t>
            </a:r>
          </a:p>
          <a:p>
            <a:r>
              <a:rPr lang="nl-NL" dirty="0" smtClean="0"/>
              <a:t>Gebruik van vroege of late rassen</a:t>
            </a:r>
          </a:p>
          <a:p>
            <a:r>
              <a:rPr lang="nl-NL" dirty="0" smtClean="0"/>
              <a:t>Variatie in oppotdata.</a:t>
            </a:r>
            <a:endParaRPr lang="nl-NL" dirty="0"/>
          </a:p>
        </p:txBody>
      </p:sp>
      <p:pic>
        <p:nvPicPr>
          <p:cNvPr id="4" name="Afbeelding 3"/>
          <p:cNvPicPr>
            <a:picLocks noChangeAspect="1"/>
          </p:cNvPicPr>
          <p:nvPr/>
        </p:nvPicPr>
        <p:blipFill>
          <a:blip r:embed="rId3"/>
          <a:stretch>
            <a:fillRect/>
          </a:stretch>
        </p:blipFill>
        <p:spPr>
          <a:xfrm>
            <a:off x="7660888" y="3571124"/>
            <a:ext cx="3338142" cy="3521054"/>
          </a:xfrm>
          <a:prstGeom prst="rect">
            <a:avLst/>
          </a:prstGeom>
        </p:spPr>
      </p:pic>
    </p:spTree>
    <p:extLst>
      <p:ext uri="{BB962C8B-B14F-4D97-AF65-F5344CB8AC3E}">
        <p14:creationId xmlns:p14="http://schemas.microsoft.com/office/powerpoint/2010/main" val="228244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Planning en arbeid</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smtClean="0"/>
              <a:t>Bij het maken van een arbeidsplanning wordt deze volgorde aangehouden:</a:t>
            </a:r>
          </a:p>
          <a:p>
            <a:r>
              <a:rPr lang="nl-NL" dirty="0" smtClean="0"/>
              <a:t>Arbeidsbegroting per teelt en per 1000 m2</a:t>
            </a:r>
          </a:p>
          <a:p>
            <a:r>
              <a:rPr lang="nl-NL" dirty="0" smtClean="0"/>
              <a:t>Arbeidsbegroting algemene uren</a:t>
            </a:r>
          </a:p>
          <a:p>
            <a:r>
              <a:rPr lang="nl-NL" dirty="0" smtClean="0"/>
              <a:t>Arbeidsbegroting voor het hele bedrijf</a:t>
            </a:r>
          </a:p>
          <a:p>
            <a:r>
              <a:rPr lang="nl-NL" dirty="0" smtClean="0"/>
              <a:t>Arbeidsbehoefte en arbeidsaanbod</a:t>
            </a:r>
          </a:p>
          <a:p>
            <a:r>
              <a:rPr lang="nl-NL" dirty="0" smtClean="0"/>
              <a:t>Aanpassen van het teeltplan</a:t>
            </a:r>
            <a:endParaRPr lang="nl-NL" dirty="0"/>
          </a:p>
        </p:txBody>
      </p:sp>
      <p:pic>
        <p:nvPicPr>
          <p:cNvPr id="4" name="Afbeelding 3"/>
          <p:cNvPicPr>
            <a:picLocks noChangeAspect="1"/>
          </p:cNvPicPr>
          <p:nvPr/>
        </p:nvPicPr>
        <p:blipFill>
          <a:blip r:embed="rId3"/>
          <a:stretch>
            <a:fillRect/>
          </a:stretch>
        </p:blipFill>
        <p:spPr>
          <a:xfrm>
            <a:off x="8686801" y="4175430"/>
            <a:ext cx="3393106" cy="2541554"/>
          </a:xfrm>
          <a:prstGeom prst="rect">
            <a:avLst/>
          </a:prstGeom>
          <a:effectLst>
            <a:softEdge rad="330200"/>
          </a:effectLst>
        </p:spPr>
      </p:pic>
    </p:spTree>
    <p:extLst>
      <p:ext uri="{BB962C8B-B14F-4D97-AF65-F5344CB8AC3E}">
        <p14:creationId xmlns:p14="http://schemas.microsoft.com/office/powerpoint/2010/main" val="11607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Arbeidsbegroting per 1000m2</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Wanneer je voor elke teelt de arbeid per 1.000m2 begroot kan je deze arbeidsbegrotingen van diverse teelten eenvoudiger met elkaar vergelijken dan wanneer de oppervlakte varieert. </a:t>
            </a:r>
            <a:endParaRPr lang="nl-NL" dirty="0" smtClean="0"/>
          </a:p>
          <a:p>
            <a:pPr marL="0" indent="0">
              <a:buNone/>
            </a:pPr>
            <a:r>
              <a:rPr lang="nl-NL" dirty="0" smtClean="0"/>
              <a:t>Er </a:t>
            </a:r>
            <a:r>
              <a:rPr lang="nl-NL" dirty="0"/>
              <a:t>moet worden bekeken hoeveel tijd en wanneer deze nodig is voor de diverse teelthandelingen, zoals bijvoorbeeld stekken, oppotten, ziekte- en onkruidbestrijding, oogst en verwerking of schoonmaken tijdens teeltwisselingen. </a:t>
            </a:r>
            <a:endParaRPr lang="nl-NL" dirty="0" smtClean="0"/>
          </a:p>
          <a:p>
            <a:pPr marL="0" indent="0">
              <a:buNone/>
            </a:pPr>
            <a:r>
              <a:rPr lang="nl-NL" dirty="0" smtClean="0"/>
              <a:t>Deze </a:t>
            </a:r>
            <a:r>
              <a:rPr lang="nl-NL" dirty="0"/>
              <a:t>benodigde arbeid wordt vaak weergegeven in aantal uren per periode van 4 weken</a:t>
            </a:r>
            <a:endParaRPr lang="nl-NL" dirty="0"/>
          </a:p>
        </p:txBody>
      </p:sp>
      <p:pic>
        <p:nvPicPr>
          <p:cNvPr id="5" name="Afbeelding 4"/>
          <p:cNvPicPr>
            <a:picLocks noChangeAspect="1"/>
          </p:cNvPicPr>
          <p:nvPr/>
        </p:nvPicPr>
        <p:blipFill>
          <a:blip r:embed="rId3"/>
          <a:stretch>
            <a:fillRect/>
          </a:stretch>
        </p:blipFill>
        <p:spPr>
          <a:xfrm>
            <a:off x="9066727" y="4270916"/>
            <a:ext cx="2537200" cy="2321777"/>
          </a:xfrm>
          <a:prstGeom prst="rect">
            <a:avLst/>
          </a:prstGeom>
          <a:effectLst>
            <a:softEdge rad="266700"/>
          </a:effectLst>
        </p:spPr>
      </p:pic>
    </p:spTree>
    <p:extLst>
      <p:ext uri="{BB962C8B-B14F-4D97-AF65-F5344CB8AC3E}">
        <p14:creationId xmlns:p14="http://schemas.microsoft.com/office/powerpoint/2010/main" val="102097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527</TotalTime>
  <Words>616</Words>
  <Application>Microsoft Office PowerPoint</Application>
  <PresentationFormat>Breedbeeld</PresentationFormat>
  <Paragraphs>80</Paragraphs>
  <Slides>14</Slides>
  <Notes>14</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14</vt:i4>
      </vt:variant>
    </vt:vector>
  </HeadingPairs>
  <TitlesOfParts>
    <vt:vector size="23" baseType="lpstr">
      <vt:lpstr>Arial</vt:lpstr>
      <vt:lpstr>Calibri</vt:lpstr>
      <vt:lpstr>Calibri Light</vt:lpstr>
      <vt:lpstr>Gill Sans MT</vt:lpstr>
      <vt:lpstr>Wingdings 2</vt:lpstr>
      <vt:lpstr>HDOfficeLightV0</vt:lpstr>
      <vt:lpstr>1_HDOfficeLightV0</vt:lpstr>
      <vt:lpstr>2_HDOfficeLightV0</vt:lpstr>
      <vt:lpstr>Parcel</vt:lpstr>
      <vt:lpstr>Teelttechnisch management</vt:lpstr>
      <vt:lpstr>Planning</vt:lpstr>
      <vt:lpstr>Terugblik</vt:lpstr>
      <vt:lpstr>Planning en arbeid</vt:lpstr>
      <vt:lpstr>Planning en arbeid</vt:lpstr>
      <vt:lpstr>Planning en arbeid</vt:lpstr>
      <vt:lpstr>Planning en arbeid</vt:lpstr>
      <vt:lpstr>Planning en arbeid</vt:lpstr>
      <vt:lpstr>Arbeidsbegroting per 1000m2</vt:lpstr>
      <vt:lpstr>Arbeidsbehoefte algemene uren</vt:lpstr>
      <vt:lpstr>Arbeidsbegroting van hele bedrijf</vt:lpstr>
      <vt:lpstr>Arbeidsbehoefte en arbeidsaanbod</vt:lpstr>
      <vt:lpstr>Aanpassen teeltplan</vt:lpstr>
      <vt:lpstr>Opdracht</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Teelttechnisch management</dc:title>
  <dc:creator>Robert Soesman</dc:creator>
  <cp:lastModifiedBy>Robert Soesman</cp:lastModifiedBy>
  <cp:revision>114</cp:revision>
  <cp:lastPrinted>2019-01-16T10:59:57Z</cp:lastPrinted>
  <dcterms:created xsi:type="dcterms:W3CDTF">2019-01-16T09:38:13Z</dcterms:created>
  <dcterms:modified xsi:type="dcterms:W3CDTF">2019-02-12T10:42:46Z</dcterms:modified>
</cp:coreProperties>
</file>